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5"/>
  </p:notesMasterIdLst>
  <p:sldIdLst>
    <p:sldId id="3238" r:id="rId2"/>
    <p:sldId id="3239" r:id="rId3"/>
    <p:sldId id="272" r:id="rId4"/>
    <p:sldId id="273" r:id="rId5"/>
    <p:sldId id="325" r:id="rId6"/>
    <p:sldId id="322" r:id="rId7"/>
    <p:sldId id="326" r:id="rId8"/>
    <p:sldId id="3242" r:id="rId9"/>
    <p:sldId id="3243" r:id="rId10"/>
    <p:sldId id="3244" r:id="rId11"/>
    <p:sldId id="3245" r:id="rId12"/>
    <p:sldId id="3240" r:id="rId13"/>
    <p:sldId id="3241" r:id="rId14"/>
  </p:sldIdLst>
  <p:sldSz cx="12192000" cy="6858000"/>
  <p:notesSz cx="6858000" cy="9144000"/>
  <p:embeddedFontLst>
    <p:embeddedFont>
      <p:font typeface="VNI-Broad" pitchFamily="2" charset="0"/>
      <p:regular r:id="rId16"/>
    </p:embeddedFont>
    <p:embeddedFont>
      <p:font typeface="Tahoma" pitchFamily="34" charset="0"/>
      <p:regular r:id="rId17"/>
      <p:bold r:id="rId18"/>
    </p:embeddedFont>
    <p:embeddedFont>
      <p:font typeface="VNI-Avo" pitchFamily="2" charset="0"/>
      <p:regular r:id="rId19"/>
      <p:bold r:id="rId20"/>
      <p:italic r:id="rId21"/>
      <p:boldItalic r:id="rId22"/>
    </p:embeddedFont>
    <p:embeddedFont>
      <p:font typeface="等线" charset="-122"/>
      <p:regular r:id="rId23"/>
      <p:bold r:id="rId24"/>
    </p:embeddedFont>
    <p:embeddedFont>
      <p:font typeface="UTM Avo" pitchFamily="18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SimSun" pitchFamily="2" charset="-122"/>
      <p:regular r:id="rId31"/>
    </p:embeddedFont>
    <p:embeddedFont>
      <p:font typeface="Arial Unicode MS" pitchFamily="34" charset="-128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339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D9430-8BE5-4EE2-8DE9-20E42445A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3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5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5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9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7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1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0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7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1.wav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gif"/><Relationship Id="rId1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5.png"/><Relationship Id="rId17" Type="http://schemas.openxmlformats.org/officeDocument/2006/relationships/image" Target="../media/image32.gif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>
            <a:extLst>
              <a:ext uri="{FF2B5EF4-FFF2-40B4-BE49-F238E27FC236}">
                <a16:creationId xmlns=""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99" y="5222859"/>
            <a:ext cx="988607" cy="1524391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=""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1738" y="4967814"/>
            <a:ext cx="1959932" cy="219152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=""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517" y="5365295"/>
            <a:ext cx="829601" cy="160043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=""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839" y="5172398"/>
            <a:ext cx="929844" cy="1794012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=""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149" y="5446186"/>
            <a:ext cx="988607" cy="1520935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=""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8666" y="5359250"/>
            <a:ext cx="1237487" cy="1272055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=""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4797" y="5414844"/>
            <a:ext cx="877995" cy="1569328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=""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6586" y="6213525"/>
            <a:ext cx="418257" cy="428627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=""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9999" y="6424501"/>
            <a:ext cx="338755" cy="59800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=""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04088" y="5999849"/>
            <a:ext cx="383691" cy="954041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=""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3491" y="6143591"/>
            <a:ext cx="345667" cy="864167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=""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5777" y="6225553"/>
            <a:ext cx="414800" cy="428627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=""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4337" y="5873405"/>
            <a:ext cx="383691" cy="954041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=""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4670" y="6177740"/>
            <a:ext cx="718988" cy="874539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=""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91801" y="4956020"/>
            <a:ext cx="1959932" cy="219152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=""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42000" y="4655108"/>
            <a:ext cx="767381" cy="2419669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=""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5930" y="4546252"/>
            <a:ext cx="767381" cy="2419669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="" xmlns:a16="http://schemas.microsoft.com/office/drawing/2014/main" id="{AA9FFB7F-3E11-4C18-9C23-923F4F721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257" y="1904680"/>
            <a:ext cx="4717499" cy="93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5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1</a:t>
            </a:r>
          </a:p>
        </p:txBody>
      </p:sp>
      <p:pic>
        <p:nvPicPr>
          <p:cNvPr id="27" name="图片 2">
            <a:extLst>
              <a:ext uri="{FF2B5EF4-FFF2-40B4-BE49-F238E27FC236}">
                <a16:creationId xmlns="" xmlns:a16="http://schemas.microsoft.com/office/drawing/2014/main" id="{AC405B8B-D132-4015-AD2A-D4BF48CC046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r="18100" b="25697"/>
          <a:stretch/>
        </p:blipFill>
        <p:spPr>
          <a:xfrm flipH="1">
            <a:off x="9748256" y="-39756"/>
            <a:ext cx="2438889" cy="1704431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="" xmlns:a16="http://schemas.microsoft.com/office/drawing/2014/main" id="{425DBFA9-BA48-4BCC-A955-365CC8E000D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r="18100" b="25697"/>
          <a:stretch/>
        </p:blipFill>
        <p:spPr>
          <a:xfrm>
            <a:off x="15241" y="-39756"/>
            <a:ext cx="2438889" cy="17044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05B4D26-D1CB-4F65-B1C8-455B9E0D2F71}"/>
              </a:ext>
            </a:extLst>
          </p:cNvPr>
          <p:cNvSpPr txBox="1"/>
          <p:nvPr/>
        </p:nvSpPr>
        <p:spPr>
          <a:xfrm>
            <a:off x="1689589" y="726788"/>
            <a:ext cx="8757559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PHÚ HÒA ĐÔNG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E3AC81D-E32B-49C6-8D66-3D1C692E7951}"/>
              </a:ext>
            </a:extLst>
          </p:cNvPr>
          <p:cNvSpPr txBox="1"/>
          <p:nvPr/>
        </p:nvSpPr>
        <p:spPr>
          <a:xfrm>
            <a:off x="3429000" y="3455505"/>
            <a:ext cx="7086600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19- THỨ HAI </a:t>
            </a:r>
            <a:endParaRPr lang="vi-VN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7401"/>
            <a:ext cx="10972800" cy="142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 smtClean="0">
                <a:solidFill>
                  <a:srgbClr val="0070C0"/>
                </a:solidFill>
                <a:latin typeface="+mj-lt"/>
              </a:rPr>
              <a:t>Cho học sinh quan sát tranh và đếm từ 11 đến 20 và đếm từ 20 về 11.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-127000"/>
            <a:ext cx="2743200" cy="1143000"/>
          </a:xfrm>
        </p:spPr>
        <p:txBody>
          <a:bodyPr>
            <a:normAutofit/>
          </a:bodyPr>
          <a:lstStyle/>
          <a:p>
            <a:pPr algn="l"/>
            <a:r>
              <a:rPr lang="en-US" sz="43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2800" y="5740400"/>
            <a:ext cx="96520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31602" r="5850" b="8993"/>
          <a:stretch/>
        </p:blipFill>
        <p:spPr>
          <a:xfrm>
            <a:off x="304800" y="2108200"/>
            <a:ext cx="11684000" cy="38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600" y="2562425"/>
            <a:ext cx="812800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855" y="2452018"/>
            <a:ext cx="965200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0000" y="2544437"/>
            <a:ext cx="812800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6872" y="2562425"/>
            <a:ext cx="895927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5199" y="2575125"/>
            <a:ext cx="886691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25892" y="2544436"/>
            <a:ext cx="877454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4808013"/>
            <a:ext cx="817418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0000" y="4809165"/>
            <a:ext cx="812800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6873" y="4808012"/>
            <a:ext cx="895926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86072" y="4846782"/>
            <a:ext cx="854363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5199" y="4810321"/>
            <a:ext cx="886692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25892" y="4826001"/>
            <a:ext cx="840508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05127" y="4777325"/>
            <a:ext cx="854363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909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706201" y="177801"/>
            <a:ext cx="2641600" cy="812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3455" y="889001"/>
            <a:ext cx="9956800" cy="81279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đếm số lượng bạn.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1" y="5359402"/>
            <a:ext cx="4775199" cy="81279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bao nhiêu bạn?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0711" y="5969001"/>
            <a:ext cx="5689600" cy="81279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bao nhiêu </a:t>
            </a:r>
            <a:r>
              <a:rPr lang="vi-VN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 nam?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7259" r="5673" b="3174"/>
          <a:stretch/>
        </p:blipFill>
        <p:spPr>
          <a:xfrm>
            <a:off x="530710" y="1905001"/>
            <a:ext cx="11458089" cy="355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9593" y="5230341"/>
            <a:ext cx="1035196" cy="738660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17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2822" y="6031347"/>
            <a:ext cx="1035196" cy="800215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  </a:t>
            </a:r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418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>
            <a:off x="6608236" y="1739900"/>
            <a:ext cx="1843617" cy="3427413"/>
          </a:xfrm>
          <a:custGeom>
            <a:avLst/>
            <a:gdLst>
              <a:gd name="T0" fmla="*/ 448 w 512"/>
              <a:gd name="T1" fmla="*/ 0 h 864"/>
              <a:gd name="T2" fmla="*/ 448 w 512"/>
              <a:gd name="T3" fmla="*/ 336 h 864"/>
              <a:gd name="T4" fmla="*/ 64 w 512"/>
              <a:gd name="T5" fmla="*/ 768 h 864"/>
              <a:gd name="T6" fmla="*/ 64 w 512"/>
              <a:gd name="T7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2" h="864">
                <a:moveTo>
                  <a:pt x="448" y="0"/>
                </a:moveTo>
                <a:cubicBezTo>
                  <a:pt x="480" y="104"/>
                  <a:pt x="512" y="208"/>
                  <a:pt x="448" y="336"/>
                </a:cubicBezTo>
                <a:cubicBezTo>
                  <a:pt x="384" y="464"/>
                  <a:pt x="128" y="680"/>
                  <a:pt x="64" y="768"/>
                </a:cubicBezTo>
                <a:cubicBezTo>
                  <a:pt x="0" y="856"/>
                  <a:pt x="32" y="860"/>
                  <a:pt x="64" y="86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/>
          <a:lstStyle/>
          <a:p>
            <a:endParaRPr lang="vi-VN"/>
          </a:p>
        </p:txBody>
      </p:sp>
      <p:pic>
        <p:nvPicPr>
          <p:cNvPr id="16388" name="Picture 4" descr="Santa Clau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295777"/>
            <a:ext cx="22352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6908800" y="2590800"/>
            <a:ext cx="4978400" cy="1981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S</a:t>
            </a:r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ố liền sau số 19 là số …</a:t>
            </a: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5689600" y="228600"/>
            <a:ext cx="5994400" cy="1905000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37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Đọc</a:t>
            </a:r>
            <a:r>
              <a:rPr lang="en-US" sz="3700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các</a:t>
            </a:r>
            <a:r>
              <a:rPr lang="en-US" sz="3700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số</a:t>
            </a:r>
            <a:r>
              <a:rPr lang="en-US" sz="3700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từ</a:t>
            </a:r>
            <a:r>
              <a:rPr lang="en-US" sz="3700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10 </a:t>
            </a:r>
            <a:r>
              <a:rPr lang="en-US" sz="37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đến</a:t>
            </a:r>
            <a:r>
              <a:rPr lang="en-US" sz="3700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20</a:t>
            </a:r>
          </a:p>
        </p:txBody>
      </p:sp>
      <p:sp>
        <p:nvSpPr>
          <p:cNvPr id="16394" name="Freeform 10"/>
          <p:cNvSpPr>
            <a:spLocks/>
          </p:cNvSpPr>
          <p:nvPr/>
        </p:nvSpPr>
        <p:spPr bwMode="auto">
          <a:xfrm>
            <a:off x="3048000" y="2209800"/>
            <a:ext cx="1828800" cy="2895600"/>
          </a:xfrm>
          <a:custGeom>
            <a:avLst/>
            <a:gdLst>
              <a:gd name="T0" fmla="*/ 0 w 936"/>
              <a:gd name="T1" fmla="*/ 0 h 1296"/>
              <a:gd name="T2" fmla="*/ 192 w 936"/>
              <a:gd name="T3" fmla="*/ 960 h 1296"/>
              <a:gd name="T4" fmla="*/ 816 w 936"/>
              <a:gd name="T5" fmla="*/ 1248 h 1296"/>
              <a:gd name="T6" fmla="*/ 912 w 936"/>
              <a:gd name="T7" fmla="*/ 1248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6" h="1296">
                <a:moveTo>
                  <a:pt x="0" y="0"/>
                </a:moveTo>
                <a:cubicBezTo>
                  <a:pt x="28" y="376"/>
                  <a:pt x="56" y="752"/>
                  <a:pt x="192" y="960"/>
                </a:cubicBezTo>
                <a:cubicBezTo>
                  <a:pt x="328" y="1168"/>
                  <a:pt x="696" y="1200"/>
                  <a:pt x="816" y="1248"/>
                </a:cubicBezTo>
                <a:cubicBezTo>
                  <a:pt x="936" y="1296"/>
                  <a:pt x="924" y="1272"/>
                  <a:pt x="912" y="1248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/>
          <a:lstStyle/>
          <a:p>
            <a:endParaRPr lang="vi-VN"/>
          </a:p>
        </p:txBody>
      </p:sp>
      <p:sp>
        <p:nvSpPr>
          <p:cNvPr id="16396" name="Freeform 12"/>
          <p:cNvSpPr>
            <a:spLocks/>
          </p:cNvSpPr>
          <p:nvPr/>
        </p:nvSpPr>
        <p:spPr bwMode="auto">
          <a:xfrm>
            <a:off x="4165600" y="3886200"/>
            <a:ext cx="1016000" cy="1371600"/>
          </a:xfrm>
          <a:custGeom>
            <a:avLst/>
            <a:gdLst>
              <a:gd name="T0" fmla="*/ 0 w 384"/>
              <a:gd name="T1" fmla="*/ 0 h 624"/>
              <a:gd name="T2" fmla="*/ 96 w 384"/>
              <a:gd name="T3" fmla="*/ 288 h 624"/>
              <a:gd name="T4" fmla="*/ 384 w 384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624">
                <a:moveTo>
                  <a:pt x="0" y="0"/>
                </a:moveTo>
                <a:cubicBezTo>
                  <a:pt x="16" y="92"/>
                  <a:pt x="32" y="184"/>
                  <a:pt x="96" y="288"/>
                </a:cubicBezTo>
                <a:cubicBezTo>
                  <a:pt x="160" y="392"/>
                  <a:pt x="344" y="576"/>
                  <a:pt x="384" y="62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/>
          <a:lstStyle/>
          <a:p>
            <a:endParaRPr lang="vi-VN"/>
          </a:p>
        </p:txBody>
      </p:sp>
      <p:sp>
        <p:nvSpPr>
          <p:cNvPr id="16397" name="Freeform 13"/>
          <p:cNvSpPr>
            <a:spLocks/>
          </p:cNvSpPr>
          <p:nvPr/>
        </p:nvSpPr>
        <p:spPr bwMode="auto">
          <a:xfrm>
            <a:off x="6604000" y="3962400"/>
            <a:ext cx="4368800" cy="1143000"/>
          </a:xfrm>
          <a:custGeom>
            <a:avLst/>
            <a:gdLst>
              <a:gd name="T0" fmla="*/ 448 w 512"/>
              <a:gd name="T1" fmla="*/ 0 h 864"/>
              <a:gd name="T2" fmla="*/ 448 w 512"/>
              <a:gd name="T3" fmla="*/ 336 h 864"/>
              <a:gd name="T4" fmla="*/ 64 w 512"/>
              <a:gd name="T5" fmla="*/ 768 h 864"/>
              <a:gd name="T6" fmla="*/ 64 w 512"/>
              <a:gd name="T7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2" h="864">
                <a:moveTo>
                  <a:pt x="448" y="0"/>
                </a:moveTo>
                <a:cubicBezTo>
                  <a:pt x="480" y="104"/>
                  <a:pt x="512" y="208"/>
                  <a:pt x="448" y="336"/>
                </a:cubicBezTo>
                <a:cubicBezTo>
                  <a:pt x="384" y="464"/>
                  <a:pt x="128" y="680"/>
                  <a:pt x="64" y="768"/>
                </a:cubicBezTo>
                <a:cubicBezTo>
                  <a:pt x="0" y="856"/>
                  <a:pt x="32" y="860"/>
                  <a:pt x="64" y="86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/>
          <a:lstStyle/>
          <a:p>
            <a:endParaRPr lang="vi-VN"/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>
            <a:off x="609600" y="228600"/>
            <a:ext cx="4819651" cy="22860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37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Đọc</a:t>
            </a:r>
            <a:r>
              <a:rPr lang="en-US" sz="37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</a:t>
            </a:r>
            <a:r>
              <a:rPr lang="en-US" sz="37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số</a:t>
            </a:r>
            <a:r>
              <a:rPr lang="en-US" sz="37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</a:t>
            </a:r>
            <a:r>
              <a:rPr lang="en-US" sz="37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từ</a:t>
            </a:r>
            <a:r>
              <a:rPr lang="en-US" sz="37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0 </a:t>
            </a:r>
            <a:r>
              <a:rPr lang="en-US" sz="37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đến</a:t>
            </a:r>
            <a:r>
              <a:rPr lang="en-US" sz="37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UTM Avo" pitchFamily="18" charset="0"/>
              </a:rPr>
              <a:t> 10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11143673" y="3270648"/>
            <a:ext cx="1016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20</a:t>
            </a: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618836" y="304800"/>
            <a:ext cx="4876800" cy="2286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6400" b="1">
                <a:solidFill>
                  <a:srgbClr val="FF0000"/>
                </a:solidFill>
                <a:latin typeface="VNI-Broad" pitchFamily="2" charset="0"/>
              </a:rPr>
              <a:t>1</a:t>
            </a:r>
          </a:p>
        </p:txBody>
      </p:sp>
      <p:sp>
        <p:nvSpPr>
          <p:cNvPr id="16408" name="Oval 24"/>
          <p:cNvSpPr>
            <a:spLocks noChangeArrowheads="1"/>
          </p:cNvSpPr>
          <p:nvPr/>
        </p:nvSpPr>
        <p:spPr bwMode="auto">
          <a:xfrm>
            <a:off x="5740400" y="221673"/>
            <a:ext cx="5892800" cy="2057400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6400" b="1">
                <a:solidFill>
                  <a:srgbClr val="FF3399"/>
                </a:solidFill>
                <a:latin typeface="VNI-Broad" pitchFamily="2" charset="0"/>
              </a:rPr>
              <a:t>3</a:t>
            </a:r>
          </a:p>
        </p:txBody>
      </p:sp>
      <p:sp>
        <p:nvSpPr>
          <p:cNvPr id="16410" name="Oval 26"/>
          <p:cNvSpPr>
            <a:spLocks noChangeArrowheads="1"/>
          </p:cNvSpPr>
          <p:nvPr/>
        </p:nvSpPr>
        <p:spPr bwMode="auto">
          <a:xfrm>
            <a:off x="7079673" y="2781300"/>
            <a:ext cx="5080000" cy="1905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6400" b="1">
                <a:solidFill>
                  <a:schemeClr val="bg1"/>
                </a:solidFill>
                <a:latin typeface="VNI-Broad" pitchFamily="2" charset="0"/>
              </a:rPr>
              <a:t>4</a:t>
            </a: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203200" y="2895600"/>
            <a:ext cx="6096000" cy="18288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 17, 15, 11, 14,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lớn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vo" pitchFamily="18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  <a:latin typeface="UTM Avo" pitchFamily="18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203200" y="2895600"/>
            <a:ext cx="6096000" cy="17526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sz="6400" b="1">
                <a:solidFill>
                  <a:srgbClr val="FF0000"/>
                </a:solidFill>
                <a:latin typeface="VNI-Broad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14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10"/>
                  </p:tgtEl>
                </p:cond>
              </p:nextCondLst>
            </p:seq>
          </p:childTnLst>
        </p:cTn>
      </p:par>
    </p:tnLst>
    <p:bldLst>
      <p:bldP spid="16405" grpId="0" animBg="1"/>
      <p:bldP spid="16408" grpId="0" animBg="1"/>
      <p:bldP spid="16410" grpId="0" animBg="1"/>
      <p:bldP spid="164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资源 1343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5399"/>
            <a:ext cx="453813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 descr="资源 2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428750"/>
            <a:ext cx="3530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 descr="资源 5343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99883"/>
            <a:ext cx="11582400" cy="34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 descr="资源 6343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15" y="5937251"/>
            <a:ext cx="12238915" cy="94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69058"/>
            <a:ext cx="2772833" cy="249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" descr="资源 7343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662491"/>
            <a:ext cx="1392767" cy="8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9"/>
          <p:cNvSpPr txBox="1">
            <a:spLocks noChangeArrowheads="1"/>
          </p:cNvSpPr>
          <p:nvPr/>
        </p:nvSpPr>
        <p:spPr bwMode="auto">
          <a:xfrm>
            <a:off x="3187701" y="1428750"/>
            <a:ext cx="6565900" cy="233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CN" sz="7200" b="1" dirty="0" err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</a:t>
            </a:r>
            <a:r>
              <a:rPr lang="en-US" altLang="zh-CN" sz="7200" b="1" dirty="0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biệt</a:t>
            </a:r>
            <a:r>
              <a:rPr lang="en-US" altLang="zh-CN" sz="7200" b="1" dirty="0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7200" b="1" dirty="0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 </a:t>
            </a:r>
          </a:p>
          <a:p>
            <a:pPr algn="ctr" eaLnBrk="1" hangingPunct="1"/>
            <a:r>
              <a:rPr lang="en-US" altLang="zh-CN" sz="7200" b="1" dirty="0" err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</a:t>
            </a:r>
            <a:r>
              <a:rPr lang="en-US" altLang="zh-CN" sz="7200" b="1" dirty="0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gặp</a:t>
            </a:r>
            <a:r>
              <a:rPr lang="en-US" altLang="zh-CN" sz="7200" b="1" dirty="0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lại</a:t>
            </a:r>
            <a:r>
              <a:rPr lang="en-US" altLang="zh-CN" sz="7200" b="1" dirty="0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09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8" y="1455751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5" y="3260595"/>
            <a:ext cx="4174491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6" y="425263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739743" y="287632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38" tIns="45719" rIns="91438" bIns="45719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altLang="zh-CN" sz="6000" b="1" dirty="0" err="1">
                <a:solidFill>
                  <a:srgbClr val="FFFF00"/>
                </a:solidFill>
                <a:latin typeface="UTM Avo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</a:t>
            </a:r>
            <a:r>
              <a:rPr lang="en-US" altLang="zh-CN" sz="6000" b="1" dirty="0">
                <a:solidFill>
                  <a:srgbClr val="FFFF00"/>
                </a:solidFill>
                <a:latin typeface="UTM Avo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UTM Avo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động</a:t>
            </a:r>
            <a:endParaRPr lang="en-US" altLang="zh-CN" sz="6000" b="1" dirty="0">
              <a:solidFill>
                <a:srgbClr val="FFFF00"/>
              </a:solidFill>
              <a:latin typeface="UTM Avo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4"/>
            <a:ext cx="2142240" cy="1439401"/>
          </a:xfrm>
          <a:prstGeom prst="rect">
            <a:avLst/>
          </a:prstGeom>
        </p:spPr>
      </p:pic>
      <p:graphicFrame>
        <p:nvGraphicFramePr>
          <p:cNvPr id="10" name="Object 13">
            <a:extLst>
              <a:ext uri="{FF2B5EF4-FFF2-40B4-BE49-F238E27FC236}">
                <a16:creationId xmlns:a16="http://schemas.microsoft.com/office/drawing/2014/main" xmlns="" id="{FF44BF09-39DA-44B8-837D-24C2329039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583150"/>
              </p:ext>
            </p:extLst>
          </p:nvPr>
        </p:nvGraphicFramePr>
        <p:xfrm>
          <a:off x="105557" y="59878"/>
          <a:ext cx="1277939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r:id="rId8" imgW="1278331" imgH="1273759" progId="MS_ClipArt_Gallery">
                  <p:embed/>
                </p:oleObj>
              </mc:Choice>
              <mc:Fallback>
                <p:oleObj r:id="rId8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57" y="59878"/>
                        <a:ext cx="1277939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46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6556" y="1686779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5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D6FCB56-8B35-46FA-8380-77DA393055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6556" y="1672265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möôøi</a:t>
            </a:r>
            <a:r>
              <a:rPr lang="en-US" sz="40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baûy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BC191FA-0160-42B9-9E2E-D06CF67CEA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57974" y="1686779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möôøi</a:t>
            </a:r>
            <a:r>
              <a:rPr lang="en-US" sz="36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chín</a:t>
            </a:r>
            <a:endParaRPr lang="en-US" sz="3600" kern="1200" dirty="0">
              <a:solidFill>
                <a:prstClr val="black"/>
              </a:solidFill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8EFE285-95EC-4313-81E6-9357341382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6556" y="1686779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möôi</a:t>
            </a:r>
            <a:endParaRPr lang="en-US" sz="4000" kern="1200" dirty="0">
              <a:solidFill>
                <a:prstClr val="black"/>
              </a:solidFill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D0540B8-FAAB-45C8-B2C4-D46BF4F0D8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660111" y="1639197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möôøi</a:t>
            </a:r>
            <a:r>
              <a:rPr lang="en-US" sz="40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taùm</a:t>
            </a:r>
            <a:endParaRPr lang="en-US" sz="4000" kern="1200" dirty="0">
              <a:solidFill>
                <a:prstClr val="black"/>
              </a:solidFill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4C6DCB40-50DA-45DA-8D9C-126E95EA62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63C742-4B9C-4BF9-9A76-B589E9CA7A9C}"/>
              </a:ext>
            </a:extLst>
          </p:cNvPr>
          <p:cNvSpPr/>
          <p:nvPr/>
        </p:nvSpPr>
        <p:spPr>
          <a:xfrm>
            <a:off x="0" y="6428096"/>
            <a:ext cx="12192000" cy="429904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B5FF12-4B50-4DCD-890D-C49759EDA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9" y="6829"/>
            <a:ext cx="4869769" cy="6836899"/>
          </a:xfrm>
          <a:prstGeom prst="rect">
            <a:avLst/>
          </a:prstGeom>
        </p:spPr>
      </p:pic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4D6D8419-41CF-46E1-9475-DAEAF656B968}"/>
              </a:ext>
            </a:extLst>
          </p:cNvPr>
          <p:cNvSpPr txBox="1">
            <a:spLocks/>
          </p:cNvSpPr>
          <p:nvPr/>
        </p:nvSpPr>
        <p:spPr>
          <a:xfrm>
            <a:off x="6096001" y="6830"/>
            <a:ext cx="5311523" cy="145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3" tIns="45699" rIns="91423" bIns="45699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990"/>
            </a:pPr>
            <a:r>
              <a:rPr lang="en-US" sz="3600" b="1" dirty="0">
                <a:solidFill>
                  <a:srgbClr val="C00000"/>
                </a:solidFill>
              </a:rPr>
              <a:t>CÁC SỐ 17, 18, 19, 20 (TRANG 89- TIẾT 2)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8B3215-0FF8-444C-9F1B-AAB5E9816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71" y="1295401"/>
            <a:ext cx="7423832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33C5D6-5044-43E1-812F-408C40261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71" y="3733803"/>
            <a:ext cx="7423832" cy="29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-267859"/>
            <a:ext cx="10515600" cy="1325563"/>
          </a:xfrm>
        </p:spPr>
        <p:txBody>
          <a:bodyPr>
            <a:normAutofit/>
          </a:bodyPr>
          <a:lstStyle/>
          <a:p>
            <a:r>
              <a:rPr lang="vi-VN" sz="4300" dirty="0">
                <a:solidFill>
                  <a:srgbClr val="0070C0"/>
                </a:solidFill>
              </a:rPr>
              <a:t>Quan sát tranh và </a:t>
            </a:r>
            <a:r>
              <a:rPr lang="en-US" sz="4300" dirty="0" err="1">
                <a:solidFill>
                  <a:srgbClr val="0070C0"/>
                </a:solidFill>
              </a:rPr>
              <a:t>điền</a:t>
            </a:r>
            <a:r>
              <a:rPr lang="en-US" sz="4300" dirty="0">
                <a:solidFill>
                  <a:srgbClr val="0070C0"/>
                </a:solidFill>
              </a:rPr>
              <a:t> </a:t>
            </a:r>
            <a:r>
              <a:rPr lang="en-US" sz="4300" dirty="0" err="1">
                <a:solidFill>
                  <a:srgbClr val="0070C0"/>
                </a:solidFill>
              </a:rPr>
              <a:t>số</a:t>
            </a:r>
            <a:r>
              <a:rPr lang="vi-VN" sz="4300" dirty="0">
                <a:solidFill>
                  <a:srgbClr val="0070C0"/>
                </a:solidFill>
              </a:rPr>
              <a:t>.</a:t>
            </a:r>
            <a:endParaRPr lang="en-US" sz="43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2416" r="6563" b="5242"/>
          <a:stretch/>
        </p:blipFill>
        <p:spPr>
          <a:xfrm>
            <a:off x="101600" y="822036"/>
            <a:ext cx="11988800" cy="603596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193964"/>
            <a:ext cx="2540000" cy="1016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3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8873" y="708891"/>
            <a:ext cx="1035196" cy="697627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dirty="0" smtClean="0"/>
              <a:t>  </a:t>
            </a:r>
            <a:r>
              <a:rPr lang="en-US" sz="37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1" y="1823900"/>
            <a:ext cx="1035196" cy="697627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dirty="0" smtClean="0"/>
              <a:t>  </a:t>
            </a:r>
            <a:r>
              <a:rPr lang="en-US" sz="37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4401" y="3307773"/>
            <a:ext cx="1035196" cy="697627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dirty="0" smtClean="0"/>
              <a:t>  </a:t>
            </a:r>
            <a:r>
              <a:rPr lang="en-US" sz="37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6401" y="4546600"/>
            <a:ext cx="1035196" cy="697627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dirty="0" smtClean="0"/>
              <a:t>  </a:t>
            </a:r>
            <a:r>
              <a:rPr lang="en-US" sz="37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1" y="4473793"/>
            <a:ext cx="1035196" cy="697627"/>
          </a:xfrm>
          <a:prstGeom prst="rect">
            <a:avLst/>
          </a:prstGeom>
          <a:solidFill>
            <a:schemeClr val="accent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dirty="0" smtClean="0"/>
              <a:t>  </a:t>
            </a:r>
            <a:r>
              <a:rPr lang="en-US" sz="3700" b="1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8191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187</Words>
  <Application>Microsoft Office PowerPoint</Application>
  <PresentationFormat>Custom</PresentationFormat>
  <Paragraphs>64</Paragraphs>
  <Slides>13</Slides>
  <Notes>1</Notes>
  <HiddenSlides>0</HiddenSlides>
  <MMClips>16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VNI-Broad</vt:lpstr>
      <vt:lpstr>Tahoma</vt:lpstr>
      <vt:lpstr>VNI-Avo</vt:lpstr>
      <vt:lpstr>等线</vt:lpstr>
      <vt:lpstr>UTM Avo</vt:lpstr>
      <vt:lpstr>Calibri Light</vt:lpstr>
      <vt:lpstr>SimSun</vt:lpstr>
      <vt:lpstr>inpin heiti</vt:lpstr>
      <vt:lpstr>Arial Unicode MS</vt:lpstr>
      <vt:lpstr>Times New Roman</vt:lpstr>
      <vt:lpstr>Calibri</vt:lpstr>
      <vt:lpstr>1_Office Theme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tranh và điền số.</vt:lpstr>
      <vt:lpstr>Bài 4: Số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21AK22</cp:lastModifiedBy>
  <cp:revision>23</cp:revision>
  <dcterms:modified xsi:type="dcterms:W3CDTF">2022-01-18T05:28:01Z</dcterms:modified>
</cp:coreProperties>
</file>